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75" r:id="rId2"/>
    <p:sldId id="277" r:id="rId3"/>
    <p:sldId id="276" r:id="rId4"/>
    <p:sldId id="256" r:id="rId5"/>
    <p:sldId id="257" r:id="rId6"/>
    <p:sldId id="259" r:id="rId7"/>
    <p:sldId id="270" r:id="rId8"/>
    <p:sldId id="269" r:id="rId9"/>
    <p:sldId id="258" r:id="rId10"/>
    <p:sldId id="273" r:id="rId11"/>
    <p:sldId id="261" r:id="rId12"/>
    <p:sldId id="263" r:id="rId13"/>
    <p:sldId id="264" r:id="rId14"/>
    <p:sldId id="265" r:id="rId15"/>
    <p:sldId id="262" r:id="rId16"/>
    <p:sldId id="260" r:id="rId17"/>
    <p:sldId id="268" r:id="rId18"/>
    <p:sldId id="278" r:id="rId19"/>
    <p:sldId id="266" r:id="rId20"/>
    <p:sldId id="272" r:id="rId21"/>
    <p:sldId id="271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321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9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38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45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0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73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654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791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3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8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26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1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68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8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735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4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3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8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529E-8F92-49DE-8401-4B7319BE1129}" type="datetimeFigureOut">
              <a:rPr lang="tr-TR" smtClean="0"/>
              <a:t>24.09.2024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A28F-85AB-4757-9858-1A1750314D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1606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82932" y="526867"/>
            <a:ext cx="6377940" cy="1293028"/>
          </a:xfrm>
        </p:spPr>
        <p:txBody>
          <a:bodyPr/>
          <a:lstStyle/>
          <a:p>
            <a:pPr algn="ctr"/>
            <a:r>
              <a:rPr lang="tr-TR" dirty="0" smtClean="0"/>
              <a:t>yazılım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400" dirty="0" smtClean="0"/>
              <a:t>Bilgisayar </a:t>
            </a:r>
            <a:r>
              <a:rPr lang="tr-TR" sz="4400" dirty="0"/>
              <a:t>donanımının istenilen amaçlar doğrultusunda    </a:t>
            </a:r>
            <a:r>
              <a:rPr lang="tr-TR" sz="4400" dirty="0" smtClean="0"/>
              <a:t>kullanılabilmesini sağlayan tüm programlardır</a:t>
            </a:r>
            <a:r>
              <a:rPr lang="tr-TR" sz="4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859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439244" y="904335"/>
            <a:ext cx="7524003" cy="970450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Popüler İşletim Sistemleri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996" y="2403040"/>
            <a:ext cx="8153251" cy="1839351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Şimdi masaüstü/dizüstü bilgisayar, tablet ve akıllı telefonlarda </a:t>
            </a:r>
            <a:r>
              <a:rPr lang="tr-TR" sz="2400" b="1" dirty="0" smtClean="0">
                <a:solidFill>
                  <a:schemeClr val="bg1"/>
                </a:solidFill>
              </a:rPr>
              <a:t>en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yaygın</a:t>
            </a:r>
            <a:r>
              <a:rPr lang="tr-TR" sz="2400" dirty="0" smtClean="0">
                <a:solidFill>
                  <a:schemeClr val="bg1"/>
                </a:solidFill>
              </a:rPr>
              <a:t> kullanılan işletim sistemlerini inceleyelim.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://www.sahara.co.za/css/images/Windows8_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8" y="4328452"/>
            <a:ext cx="1744019" cy="20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metromac.org/newsletter/express/march03/issue-10/images/OSX_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93" y="4328452"/>
            <a:ext cx="1876038" cy="20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nsdegistirme.gen.tr/wp-content/uploads/2013/02/pardu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35" y="4328452"/>
            <a:ext cx="1736463" cy="20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42" y="747891"/>
            <a:ext cx="8089365" cy="118799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25321"/>
                </a:solidFill>
              </a:rPr>
              <a:t>Masaüstü(Bilgisayar) İşletim Sistemleri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91569" y="2328530"/>
            <a:ext cx="4433453" cy="396594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Günümüz kişisel bilgisayarında çoğunlukla </a:t>
            </a: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Windows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MacOS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Pardus</a:t>
            </a: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işletim sistemleri 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3.bp.blogspot.com/-Yyaq6gfJw7s/UTunb1gr19I/AAAAAAAABRo/oWZvsxptcHw/s1600/triple-boo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3" y="2731237"/>
            <a:ext cx="4091936" cy="31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86011" y="719037"/>
            <a:ext cx="7524003" cy="970450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rgbClr val="F25321"/>
                </a:solidFill>
              </a:rPr>
              <a:t>1. Windows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1508" y="2075935"/>
            <a:ext cx="2647506" cy="4435398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Microsoft</a:t>
            </a:r>
            <a:r>
              <a:rPr lang="tr-TR" sz="2400" dirty="0" smtClean="0">
                <a:solidFill>
                  <a:schemeClr val="bg1"/>
                </a:solidFill>
              </a:rPr>
              <a:t> tarafından piyasaya sürülmüş olup en çok kullanılan işletim sistemidir. </a:t>
            </a:r>
            <a:endParaRPr lang="tr-T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(Windows 10)</a:t>
            </a:r>
          </a:p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Windows 7 , 8 ve 10 </a:t>
            </a:r>
            <a:r>
              <a:rPr lang="tr-TR" sz="2400" dirty="0" smtClean="0">
                <a:solidFill>
                  <a:schemeClr val="bg1"/>
                </a:solidFill>
              </a:rPr>
              <a:t>halen kullanılmakta olan sürümleridir.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93" y="2328531"/>
            <a:ext cx="5579076" cy="334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3593" y="743750"/>
            <a:ext cx="7524003" cy="970450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rgbClr val="F25321"/>
                </a:solidFill>
              </a:rPr>
              <a:t>2.MacOS 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3271" y="3425862"/>
            <a:ext cx="2299314" cy="1525079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Apple</a:t>
            </a:r>
            <a:r>
              <a:rPr lang="tr-TR" sz="2400" dirty="0" smtClean="0">
                <a:solidFill>
                  <a:schemeClr val="bg1"/>
                </a:solidFill>
              </a:rPr>
              <a:t> şirketine ait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techsourcehub.com/wp-content/uploads/2014/06/Screen-Shot-2014-06-30-at-3.10.40-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57" y="2519796"/>
            <a:ext cx="5919339" cy="37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3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3379" y="719037"/>
            <a:ext cx="7524003" cy="970450"/>
          </a:xfrm>
        </p:spPr>
        <p:txBody>
          <a:bodyPr/>
          <a:lstStyle/>
          <a:p>
            <a:pPr algn="l"/>
            <a:r>
              <a:rPr lang="tr-TR" dirty="0" smtClean="0">
                <a:solidFill>
                  <a:srgbClr val="F25321"/>
                </a:solidFill>
              </a:rPr>
              <a:t>3. PARDUS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7411" y="2723462"/>
            <a:ext cx="2647506" cy="1779373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>
                <a:solidFill>
                  <a:schemeClr val="bg1"/>
                </a:solidFill>
              </a:rPr>
              <a:t>ücretsiz</a:t>
            </a:r>
            <a:r>
              <a:rPr lang="tr-TR" sz="2400" dirty="0" smtClean="0">
                <a:solidFill>
                  <a:schemeClr val="bg1"/>
                </a:solidFill>
              </a:rPr>
              <a:t> ve açık kaynak kodlu bir işletim sistemidir.</a:t>
            </a:r>
          </a:p>
          <a:p>
            <a:pPr marL="0" indent="0">
              <a:buNone/>
            </a:pPr>
            <a:endParaRPr lang="tr-TR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2400" b="1" dirty="0" err="1" smtClean="0">
                <a:solidFill>
                  <a:schemeClr val="bg1"/>
                </a:solidFill>
              </a:rPr>
              <a:t>Tübitak</a:t>
            </a:r>
            <a:r>
              <a:rPr lang="tr-TR" sz="2400" b="1" dirty="0" smtClean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tarafından geliştirilmiştir.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fc05.deviantart.net/fs71/i/2011/114/2/b/sg2_desktop__april___11_pardus_by_suupaagohan2-d3eq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20" y="2723462"/>
            <a:ext cx="5077116" cy="317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0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447082" y="574903"/>
            <a:ext cx="6377940" cy="1293028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25321"/>
                </a:solidFill>
              </a:rPr>
              <a:t>Mobil İşletim Sistemleri(telefon ve tabletler)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44140" y="2328530"/>
            <a:ext cx="3880882" cy="3965944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Cep telefonu ve tabletlerde ise </a:t>
            </a: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Android</a:t>
            </a:r>
            <a:endParaRPr lang="tr-TR" dirty="0" smtClean="0">
              <a:solidFill>
                <a:schemeClr val="bg1"/>
              </a:solidFill>
            </a:endParaRPr>
          </a:p>
          <a:p>
            <a:pPr lvl="1"/>
            <a:r>
              <a:rPr lang="tr-TR" dirty="0" err="1" smtClean="0">
                <a:solidFill>
                  <a:schemeClr val="bg1"/>
                </a:solidFill>
              </a:rPr>
              <a:t>iOS</a:t>
            </a:r>
            <a:endParaRPr lang="tr-TR" dirty="0">
              <a:solidFill>
                <a:schemeClr val="bg1"/>
              </a:solidFill>
            </a:endParaRPr>
          </a:p>
          <a:p>
            <a:pPr lvl="1"/>
            <a:r>
              <a:rPr lang="tr-TR" dirty="0" smtClean="0">
                <a:solidFill>
                  <a:schemeClr val="bg1"/>
                </a:solidFill>
              </a:rPr>
              <a:t>Windows Phone / RT</a:t>
            </a:r>
          </a:p>
          <a:p>
            <a:pPr marL="0" indent="0"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işletim sistemleri yaygın olarak kullanılır.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istanbulbilisim.com.tr/haber/wp-content/uploads/2012/07/mobile-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" y="2534988"/>
            <a:ext cx="3576453" cy="360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69408" y="550189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1.Android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6264" y="2551978"/>
            <a:ext cx="2953304" cy="3548691"/>
          </a:xfrm>
          <a:effectLst/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B</a:t>
            </a:r>
            <a:r>
              <a:rPr lang="tr-TR" sz="2400" dirty="0" smtClean="0">
                <a:solidFill>
                  <a:schemeClr val="bg1"/>
                </a:solidFill>
              </a:rPr>
              <a:t>irçok tablet, akıllı telefon ve hatta kol saatlerinde kullanılan </a:t>
            </a:r>
            <a:r>
              <a:rPr lang="tr-TR" sz="2400" b="1" dirty="0" smtClean="0">
                <a:solidFill>
                  <a:schemeClr val="bg1"/>
                </a:solidFill>
              </a:rPr>
              <a:t>Google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şirketine ait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1.bp.blogspot.com/-6IamgJgw7KE/US9pUJ5FH2I/AAAAAAAAAfY/wsASFo7Q9WI/s1600/asus+memo+pa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3662" r="-1021" b="3409"/>
          <a:stretch/>
        </p:blipFill>
        <p:spPr bwMode="auto">
          <a:xfrm>
            <a:off x="5073273" y="2098591"/>
            <a:ext cx="3937686" cy="475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6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31555" y="401908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2) iOS 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781" y="2603351"/>
            <a:ext cx="3297548" cy="3691123"/>
          </a:xfrm>
          <a:effectLst/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Apple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şirketinin kendi ürettiği tablet ve telefonlar için çıkardığı işletim sistemidir.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cebufinest.com/wp-content/uploads/2013/12/cebufinest_smallwonder_ipadminireti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8" t="-316" r="6192" b="316"/>
          <a:stretch/>
        </p:blipFill>
        <p:spPr bwMode="auto">
          <a:xfrm>
            <a:off x="4917988" y="1872274"/>
            <a:ext cx="4226011" cy="497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3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496235" y="457200"/>
            <a:ext cx="192293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YAZILIM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237129" y="1492624"/>
            <a:ext cx="1828800" cy="701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İŞLETİM SİSTEMLERİ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5916706" y="1385047"/>
            <a:ext cx="1721223" cy="809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UYGULAMA YAZILIMLARI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228599" y="2568388"/>
            <a:ext cx="1680883" cy="726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MASA ÜSTÜ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810435" y="2568388"/>
            <a:ext cx="1371600" cy="820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MOBİL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228599" y="3684494"/>
            <a:ext cx="1801907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WİNDOWS</a:t>
            </a:r>
          </a:p>
          <a:p>
            <a:pPr algn="ctr"/>
            <a:r>
              <a:rPr lang="tr-TR" dirty="0" smtClean="0"/>
              <a:t>MACOS</a:t>
            </a:r>
          </a:p>
          <a:p>
            <a:pPr algn="ctr"/>
            <a:r>
              <a:rPr lang="tr-TR" dirty="0" smtClean="0"/>
              <a:t>PARDUS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2810435" y="3668357"/>
            <a:ext cx="1371600" cy="106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ANDROİD</a:t>
            </a:r>
          </a:p>
          <a:p>
            <a:pPr algn="ctr"/>
            <a:r>
              <a:rPr lang="tr-TR" dirty="0" err="1" smtClean="0"/>
              <a:t>iOS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5916706" y="2407024"/>
            <a:ext cx="1815353" cy="2326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İNSTAGRAM</a:t>
            </a:r>
          </a:p>
          <a:p>
            <a:pPr algn="ctr"/>
            <a:r>
              <a:rPr lang="tr-TR" dirty="0" smtClean="0"/>
              <a:t>WHATSAPP</a:t>
            </a:r>
          </a:p>
          <a:p>
            <a:pPr algn="ctr"/>
            <a:r>
              <a:rPr lang="tr-TR" dirty="0" smtClean="0"/>
              <a:t>GOOGLE CHROME</a:t>
            </a:r>
          </a:p>
          <a:p>
            <a:pPr algn="ctr"/>
            <a:r>
              <a:rPr lang="tr-TR" dirty="0" smtClean="0"/>
              <a:t>PHOTOSHOP</a:t>
            </a:r>
          </a:p>
          <a:p>
            <a:pPr algn="ctr"/>
            <a:endParaRPr lang="tr-TR" dirty="0" smtClean="0"/>
          </a:p>
          <a:p>
            <a:pPr algn="ctr"/>
            <a:endParaRPr lang="tr-TR" dirty="0"/>
          </a:p>
        </p:txBody>
      </p:sp>
      <p:cxnSp>
        <p:nvCxnSpPr>
          <p:cNvPr id="13" name="Düz Ok Bağlayıcısı 12"/>
          <p:cNvCxnSpPr/>
          <p:nvPr/>
        </p:nvCxnSpPr>
        <p:spPr>
          <a:xfrm flipH="1">
            <a:off x="2393576" y="1011219"/>
            <a:ext cx="1102659" cy="373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5419165" y="1038113"/>
            <a:ext cx="1143000" cy="346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1021976" y="2194560"/>
            <a:ext cx="605118" cy="373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2810435" y="2194560"/>
            <a:ext cx="497541" cy="389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1606" y="739659"/>
            <a:ext cx="7914640" cy="1426892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Nasıl Yüklenir?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5000" y="2636956"/>
            <a:ext cx="3759200" cy="3657518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Üreticiden sağlanan veya satın alınan </a:t>
            </a:r>
            <a:r>
              <a:rPr lang="tr-TR" sz="2400" b="1" dirty="0" smtClean="0">
                <a:solidFill>
                  <a:schemeClr val="bg1"/>
                </a:solidFill>
              </a:rPr>
              <a:t>CD/DVD</a:t>
            </a:r>
            <a:r>
              <a:rPr lang="tr-TR" sz="2400" dirty="0" smtClean="0">
                <a:solidFill>
                  <a:schemeClr val="bg1"/>
                </a:solidFill>
              </a:rPr>
              <a:t> veya </a:t>
            </a:r>
            <a:r>
              <a:rPr lang="tr-TR" sz="2400" b="1" dirty="0" smtClean="0">
                <a:solidFill>
                  <a:schemeClr val="bg1"/>
                </a:solidFill>
              </a:rPr>
              <a:t>USB disk </a:t>
            </a:r>
            <a:r>
              <a:rPr lang="tr-TR" sz="2400" dirty="0" smtClean="0">
                <a:solidFill>
                  <a:schemeClr val="bg1"/>
                </a:solidFill>
              </a:rPr>
              <a:t>kullanılarak işletim sistemi bilgisayarlara kurulabilir.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Kurulacak bilgisayarın donanımları işletim sistemini </a:t>
            </a:r>
            <a:r>
              <a:rPr lang="tr-TR" sz="2400" b="1" dirty="0" smtClean="0">
                <a:solidFill>
                  <a:schemeClr val="bg1"/>
                </a:solidFill>
              </a:rPr>
              <a:t>desteklemelidir.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fussedblogger.com/wp-content/uploads/2014/04/windows-8-DV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40" y="2917043"/>
            <a:ext cx="3306600" cy="33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2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1856" y="425136"/>
            <a:ext cx="7955280" cy="4069080"/>
          </a:xfrm>
        </p:spPr>
        <p:txBody>
          <a:bodyPr/>
          <a:lstStyle/>
          <a:p>
            <a:pPr marL="0" indent="0">
              <a:buNone/>
            </a:pPr>
            <a:r>
              <a:rPr lang="tr-TR" sz="3600" dirty="0"/>
              <a:t>Örneğin resim yapmamızı sağlayan </a:t>
            </a:r>
            <a:r>
              <a:rPr lang="tr-TR" sz="3600" u="sng" dirty="0"/>
              <a:t>Paint</a:t>
            </a:r>
            <a:r>
              <a:rPr lang="tr-TR" sz="3600" dirty="0"/>
              <a:t>, internete girmemizi sağlayan </a:t>
            </a:r>
            <a:r>
              <a:rPr lang="tr-TR" sz="3600" u="sng" dirty="0"/>
              <a:t>Chrome</a:t>
            </a:r>
            <a:r>
              <a:rPr lang="tr-TR" sz="3600" dirty="0"/>
              <a:t>, yazı yazmamızı sağlayan </a:t>
            </a:r>
            <a:r>
              <a:rPr lang="tr-TR" sz="3600" u="sng" dirty="0"/>
              <a:t>Word</a:t>
            </a:r>
            <a:r>
              <a:rPr lang="tr-TR" sz="3600" dirty="0"/>
              <a:t>, sunum hazırlamamızı sağlayan </a:t>
            </a:r>
            <a:r>
              <a:rPr lang="tr-TR" sz="3600" u="sng" dirty="0"/>
              <a:t>Powerpoint</a:t>
            </a:r>
            <a:r>
              <a:rPr lang="tr-TR" sz="3600" dirty="0"/>
              <a:t>, video izlememizi, müzik dinlememizi sağlayan </a:t>
            </a:r>
            <a:r>
              <a:rPr lang="tr-TR" sz="3600" u="sng" dirty="0"/>
              <a:t>Media Player</a:t>
            </a:r>
            <a:r>
              <a:rPr lang="tr-TR" sz="3600" dirty="0"/>
              <a:t>, bilgisayar sistemini çalıştıran </a:t>
            </a:r>
            <a:r>
              <a:rPr lang="tr-TR" sz="3600" u="sng" dirty="0"/>
              <a:t>Windows</a:t>
            </a:r>
            <a:r>
              <a:rPr lang="tr-TR" sz="3600" dirty="0"/>
              <a:t> gibi..</a:t>
            </a:r>
          </a:p>
          <a:p>
            <a:endParaRPr lang="tr-TR" dirty="0"/>
          </a:p>
        </p:txBody>
      </p:sp>
      <p:pic>
        <p:nvPicPr>
          <p:cNvPr id="4" name="Picture 2" descr="http://www.ictcommunityportal.com/wp-content/uploads/2013/04/Computer-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3" y="3979821"/>
            <a:ext cx="2682875" cy="26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48930" y="582668"/>
            <a:ext cx="6377940" cy="1293028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Hangi İşletim Sistemi?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93275" y="2117124"/>
            <a:ext cx="3978875" cy="4464908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seçerken bilgisayarın teknik özellikleri, yükleyeceğimiz yazılımlar, </a:t>
            </a:r>
            <a:r>
              <a:rPr lang="tr-TR" sz="2400" b="1" dirty="0" smtClean="0">
                <a:solidFill>
                  <a:schemeClr val="bg1"/>
                </a:solidFill>
              </a:rPr>
              <a:t>fiyat</a:t>
            </a:r>
            <a:r>
              <a:rPr lang="tr-TR" sz="2400" dirty="0" smtClean="0">
                <a:solidFill>
                  <a:schemeClr val="bg1"/>
                </a:solidFill>
              </a:rPr>
              <a:t>, kullanım </a:t>
            </a:r>
            <a:r>
              <a:rPr lang="tr-TR" sz="2400" b="1" dirty="0" smtClean="0">
                <a:solidFill>
                  <a:schemeClr val="bg1"/>
                </a:solidFill>
              </a:rPr>
              <a:t>kolaylığı</a:t>
            </a:r>
            <a:r>
              <a:rPr lang="tr-TR" sz="2400" dirty="0" smtClean="0">
                <a:solidFill>
                  <a:schemeClr val="bg1"/>
                </a:solidFill>
              </a:rPr>
              <a:t> gibi etmenlere dikkat etmeliyiz.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Çok </a:t>
            </a:r>
            <a:r>
              <a:rPr lang="tr-TR" sz="2400" b="1" dirty="0" smtClean="0">
                <a:solidFill>
                  <a:schemeClr val="bg1"/>
                </a:solidFill>
              </a:rPr>
              <a:t>eski</a:t>
            </a:r>
            <a:r>
              <a:rPr lang="tr-TR" sz="2400" dirty="0" smtClean="0">
                <a:solidFill>
                  <a:schemeClr val="bg1"/>
                </a:solidFill>
              </a:rPr>
              <a:t> bir bilgisayara </a:t>
            </a:r>
            <a:r>
              <a:rPr lang="tr-TR" sz="2400" b="1" dirty="0" smtClean="0">
                <a:solidFill>
                  <a:schemeClr val="bg1"/>
                </a:solidFill>
              </a:rPr>
              <a:t>yeni</a:t>
            </a:r>
            <a:r>
              <a:rPr lang="tr-TR" sz="2400" dirty="0" smtClean="0">
                <a:solidFill>
                  <a:schemeClr val="bg1"/>
                </a:solidFill>
              </a:rPr>
              <a:t> bir işletim sistemi, ya da </a:t>
            </a:r>
            <a:r>
              <a:rPr lang="tr-TR" sz="2400" b="1" dirty="0" smtClean="0">
                <a:solidFill>
                  <a:schemeClr val="bg1"/>
                </a:solidFill>
              </a:rPr>
              <a:t>yeni</a:t>
            </a:r>
            <a:r>
              <a:rPr lang="tr-TR" sz="2400" dirty="0" smtClean="0">
                <a:solidFill>
                  <a:schemeClr val="bg1"/>
                </a:solidFill>
              </a:rPr>
              <a:t> bir bilgisayara </a:t>
            </a:r>
            <a:r>
              <a:rPr lang="tr-TR" sz="2400" b="1" dirty="0" smtClean="0">
                <a:solidFill>
                  <a:schemeClr val="bg1"/>
                </a:solidFill>
              </a:rPr>
              <a:t>eski</a:t>
            </a:r>
            <a:r>
              <a:rPr lang="tr-TR" sz="2400" dirty="0" smtClean="0">
                <a:solidFill>
                  <a:schemeClr val="bg1"/>
                </a:solidFill>
              </a:rPr>
              <a:t> bir işletim sistemi yüklersek bilgisayarımızdan alacağımız verim </a:t>
            </a:r>
            <a:r>
              <a:rPr lang="tr-TR" sz="2400" b="1" dirty="0" smtClean="0">
                <a:solidFill>
                  <a:schemeClr val="bg1"/>
                </a:solidFill>
              </a:rPr>
              <a:t>düşebilir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muymac.com/wp-content/uploads/2010/01/sso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7"/>
          <a:stretch/>
        </p:blipFill>
        <p:spPr bwMode="auto">
          <a:xfrm>
            <a:off x="221477" y="2454874"/>
            <a:ext cx="4540679" cy="19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ddmcdn.com/gif/how-to-donate-compute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4" y="4890506"/>
            <a:ext cx="1936836" cy="14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tuff.com.tr/wp-content/uploads/2011/08/macbook-a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66" y="4753229"/>
            <a:ext cx="2119872" cy="158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99233" y="3490499"/>
            <a:ext cx="3654648" cy="1740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Teşekkür ederim.</a:t>
            </a:r>
            <a:endParaRPr lang="tr-TR" sz="32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Kullanıcıların belli başlı bazı işlemleri yapmalarını sağlayan yazılımlardır. Örneğin müzik dinlemek, resim yapmak, yazı yazmak, internette gezinmek gibi.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594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392876"/>
          </a:xfrm>
        </p:spPr>
        <p:txBody>
          <a:bodyPr/>
          <a:lstStyle/>
          <a:p>
            <a:r>
              <a:rPr lang="tr-TR" dirty="0" smtClean="0"/>
              <a:t>İŞLETİM SİSTEMİ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14400" y="3542663"/>
            <a:ext cx="7526338" cy="129294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İşletim Sistemi Nedir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İşletim Sisteminin Görevleri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Kullanıldığı Yerler</a:t>
            </a:r>
          </a:p>
          <a:p>
            <a:r>
              <a:rPr lang="tr-TR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Örnekler</a:t>
            </a:r>
            <a:endParaRPr lang="tr-TR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996754" y="6604084"/>
            <a:ext cx="61472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r-TR" sz="1050" dirty="0" smtClean="0"/>
              <a:t>Bu sunum Ahmet </a:t>
            </a:r>
            <a:r>
              <a:rPr lang="tr-TR" sz="1050" dirty="0" err="1" smtClean="0"/>
              <a:t>SOYARSLAN’ın</a:t>
            </a:r>
            <a:r>
              <a:rPr lang="tr-TR" sz="1050" dirty="0" smtClean="0"/>
              <a:t> </a:t>
            </a:r>
            <a:r>
              <a:rPr lang="tr-TR" sz="1050" dirty="0" smtClean="0">
                <a:hlinkClick r:id="rId2"/>
              </a:rPr>
              <a:t>biltek.info</a:t>
            </a:r>
            <a:r>
              <a:rPr lang="tr-TR" sz="1050" dirty="0"/>
              <a:t> sitesinden alıntıdır. Emeklerinden dolayı teşekkür ederiz</a:t>
            </a:r>
            <a:r>
              <a:rPr lang="tr-TR" sz="1050" dirty="0" smtClean="0"/>
              <a:t>.</a:t>
            </a:r>
            <a:endParaRPr lang="tr-TR" sz="105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68399" y="6361710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Özgür ŞEREMET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414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83776" y="824071"/>
            <a:ext cx="6377940" cy="1293028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25321"/>
                </a:solidFill>
              </a:rPr>
              <a:t>İşletim Sistemi 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6883" y="2386940"/>
            <a:ext cx="5636083" cy="3519007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tr-TR" sz="3900" dirty="0" smtClean="0">
                <a:solidFill>
                  <a:schemeClr val="bg1"/>
                </a:solidFill>
              </a:rPr>
              <a:t>Bilgisayarda çalışan, bilgisayar donanım kaynaklarını yöneten ve çeşitli uygulama </a:t>
            </a:r>
            <a:br>
              <a:rPr lang="tr-TR" sz="3900" dirty="0" smtClean="0">
                <a:solidFill>
                  <a:schemeClr val="bg1"/>
                </a:solidFill>
              </a:rPr>
            </a:br>
            <a:r>
              <a:rPr lang="tr-TR" sz="3900" dirty="0" smtClean="0">
                <a:solidFill>
                  <a:schemeClr val="bg1"/>
                </a:solidFill>
              </a:rPr>
              <a:t>yazılımları için yaygın servisleri sağlayan bir yazılımlar bütünüdür.</a:t>
            </a: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techiwarehouse.com/userfiles/Operating-Syste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966" y="263695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60479" y="972064"/>
            <a:ext cx="7602288" cy="1046207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Sisteminin Görevleri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508" y="2636956"/>
            <a:ext cx="5246858" cy="3657518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Dahili ve harici tüm donanımları yönetir.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Yazılımların ve çalışan görevlerin yönetimini sağlar.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Bilgisayar sisteminin güvenliği ve kontrolünü sağlar.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Dosya ve klasörlerin yönetimini sağlar.</a:t>
            </a:r>
            <a:endParaRPr lang="tr-TR" sz="2400" dirty="0">
              <a:solidFill>
                <a:schemeClr val="bg1"/>
              </a:solidFill>
            </a:endParaRPr>
          </a:p>
          <a:p>
            <a:r>
              <a:rPr lang="tr-TR" sz="2400" dirty="0" smtClean="0">
                <a:solidFill>
                  <a:schemeClr val="bg1"/>
                </a:solidFill>
              </a:rPr>
              <a:t>Ve dahası…</a:t>
            </a:r>
          </a:p>
        </p:txBody>
      </p:sp>
      <p:pic>
        <p:nvPicPr>
          <p:cNvPr id="2050" name="Picture 2" descr="http://www.plymstockcomputerrepairs.co.uk/images/Computer%20Advi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2" y="2984577"/>
            <a:ext cx="282892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6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02200" y="2527300"/>
            <a:ext cx="3835400" cy="3708400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solidFill>
                  <a:schemeClr val="bg1"/>
                </a:solidFill>
              </a:rPr>
              <a:t>B</a:t>
            </a:r>
            <a:r>
              <a:rPr lang="tr-TR" sz="2400" dirty="0" smtClean="0">
                <a:solidFill>
                  <a:schemeClr val="bg1"/>
                </a:solidFill>
              </a:rPr>
              <a:t>ilgisayardaki tüm donanımların, yazılımların ve dosyaların yönetimini sağlayan en temel yazılıma İşletim Sistemi denir.</a:t>
            </a:r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velocityiq.com/images/sv_precn_hardware_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834149"/>
            <a:ext cx="3514725" cy="35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3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6822" y="764373"/>
            <a:ext cx="7412818" cy="1220946"/>
          </a:xfrm>
        </p:spPr>
        <p:txBody>
          <a:bodyPr/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Olmazsa..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45100" y="3196280"/>
            <a:ext cx="3583466" cy="2861619"/>
          </a:xfrm>
          <a:effectLst/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İşletim sistemi yüklü olmadan bilgisayar, tablet veya telefonumuzu kullanamayız.</a:t>
            </a:r>
            <a:endParaRPr lang="tr-TR" sz="2400" dirty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obrazki.elektroda.pl/2199197100_1362156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5" y="2611556"/>
            <a:ext cx="4672227" cy="3504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512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17341" y="537315"/>
            <a:ext cx="5936788" cy="1617539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25321"/>
                </a:solidFill>
              </a:rPr>
              <a:t>İşletim Sistemi Nerelerde Kullanılır?</a:t>
            </a:r>
            <a:endParaRPr lang="tr-TR" dirty="0">
              <a:solidFill>
                <a:srgbClr val="F2532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996" y="2403040"/>
            <a:ext cx="8153251" cy="1839351"/>
          </a:xfrm>
          <a:effectLst/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/>
                </a:solidFill>
              </a:rPr>
              <a:t>İşletim sistemleri </a:t>
            </a:r>
            <a:r>
              <a:rPr lang="tr-TR" sz="2400" dirty="0" smtClean="0">
                <a:solidFill>
                  <a:schemeClr val="bg1"/>
                </a:solidFill>
              </a:rPr>
              <a:t>bilgisayar, tablet, </a:t>
            </a:r>
            <a:r>
              <a:rPr lang="tr-TR" sz="2400" dirty="0">
                <a:solidFill>
                  <a:schemeClr val="bg1"/>
                </a:solidFill>
              </a:rPr>
              <a:t>video oyun konsolları, cep </a:t>
            </a:r>
            <a:r>
              <a:rPr lang="tr-TR" sz="2400" dirty="0" smtClean="0">
                <a:solidFill>
                  <a:schemeClr val="bg1"/>
                </a:solidFill>
              </a:rPr>
              <a:t>telefonları, web sunucularında, arabalarda, </a:t>
            </a:r>
            <a:r>
              <a:rPr lang="tr-TR" sz="2400" dirty="0">
                <a:solidFill>
                  <a:schemeClr val="bg1"/>
                </a:solidFill>
              </a:rPr>
              <a:t>beyaz eşyalarda hatta kol saatlerinin içinde bile yüklü olabilir.</a:t>
            </a:r>
          </a:p>
        </p:txBody>
      </p:sp>
      <p:pic>
        <p:nvPicPr>
          <p:cNvPr id="2050" name="Picture 2" descr="http://dealsprime.net/images/products/detail/rock_android2.2_phone_watch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48" y="4028491"/>
            <a:ext cx="2079625" cy="20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teknix.com/wp-content/uploads/2013/04/dell_windows_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0" y="4625796"/>
            <a:ext cx="2445544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logs-images.forbes.com/erikkain/files/2012/07/ps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473" y="4625796"/>
            <a:ext cx="2202296" cy="13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Uçak İzi">
  <a:themeElements>
    <a:clrScheme name="Kırmızı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704</TotalTime>
  <Words>457</Words>
  <Application>Microsoft Office PowerPoint</Application>
  <PresentationFormat>Ekran Gösterisi (4:3)</PresentationFormat>
  <Paragraphs>75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4" baseType="lpstr">
      <vt:lpstr>Arial</vt:lpstr>
      <vt:lpstr>Candara</vt:lpstr>
      <vt:lpstr>Uçak İzi</vt:lpstr>
      <vt:lpstr>yazılım</vt:lpstr>
      <vt:lpstr>PowerPoint Sunusu</vt:lpstr>
      <vt:lpstr>PowerPoint Sunusu</vt:lpstr>
      <vt:lpstr>İŞLETİM SİSTEMİ</vt:lpstr>
      <vt:lpstr>İşletim Sistemi </vt:lpstr>
      <vt:lpstr>İşletim Sisteminin Görevleri</vt:lpstr>
      <vt:lpstr>İşletim Sistemi</vt:lpstr>
      <vt:lpstr>İşletim Sistemi Olmazsa..</vt:lpstr>
      <vt:lpstr>İşletim Sistemi Nerelerde Kullanılır?</vt:lpstr>
      <vt:lpstr>Popüler İşletim Sistemleri</vt:lpstr>
      <vt:lpstr>Masaüstü(Bilgisayar) İşletim Sistemleri</vt:lpstr>
      <vt:lpstr>1. Windows</vt:lpstr>
      <vt:lpstr>2.MacOS </vt:lpstr>
      <vt:lpstr>3. PARDUS</vt:lpstr>
      <vt:lpstr>Mobil İşletim Sistemleri(telefon ve tabletler)</vt:lpstr>
      <vt:lpstr>1.Android</vt:lpstr>
      <vt:lpstr>2) iOS </vt:lpstr>
      <vt:lpstr>PowerPoint Sunusu</vt:lpstr>
      <vt:lpstr>İşletim Sistemi Nasıl Yüklenir?</vt:lpstr>
      <vt:lpstr>Hangi İşletim Sistemi?</vt:lpstr>
      <vt:lpstr>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İŞLETİM SİSTEMİ VE DOSYA YÖNETİMİ</dc:title>
  <dc:creator>Ahmet Soyarslan</dc:creator>
  <cp:lastModifiedBy>Hp</cp:lastModifiedBy>
  <cp:revision>146</cp:revision>
  <dcterms:created xsi:type="dcterms:W3CDTF">2013-10-03T05:02:00Z</dcterms:created>
  <dcterms:modified xsi:type="dcterms:W3CDTF">2024-09-24T10:00:28Z</dcterms:modified>
</cp:coreProperties>
</file>